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311" r:id="rId4"/>
    <p:sldId id="324" r:id="rId5"/>
    <p:sldId id="326" r:id="rId6"/>
    <p:sldId id="305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F28"/>
    <a:srgbClr val="F12193"/>
    <a:srgbClr val="04D9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0" autoAdjust="0"/>
    <p:restoredTop sz="94719"/>
  </p:normalViewPr>
  <p:slideViewPr>
    <p:cSldViewPr>
      <p:cViewPr varScale="1">
        <p:scale>
          <a:sx n="84" d="100"/>
          <a:sy n="84" d="100"/>
        </p:scale>
        <p:origin x="6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A0B72E-F296-42CF-83E7-DC8E38AA113D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F8B20-6ACF-4B7E-9370-467A03DBDD1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385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033D8-85FD-8747-AAAC-A6794FF5E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AACF8E-3BE7-9FE0-5604-C5BD1C00D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3B9BE7-B24F-C8F7-6780-539BE5AD2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530601-046F-B9B0-B16D-DE4619FE0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DF12D0-C89F-BC5C-26D6-62245EA20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286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C117A4-1661-701A-BC2F-E28BEF833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48D702C-3013-81EE-6D60-923826C0F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331FB1-BFA9-A5B9-6AC3-68DD5808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CD0C16-E286-FFA0-F68D-4EF8E802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9A5AD4-9A87-087A-441B-09C0BABB5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646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35E9F91-60C1-36CE-18F2-95815455F9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D9E8E25-A718-2D8D-0E5F-52C226F00D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8B468A-0E9E-D3CC-5592-8EA8D8F6A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D68DA8-385D-67C8-48CE-62A8C885A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2C0993-E7DE-F44A-49CA-7FBBDD69E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72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C6D643-E545-E8B3-3D3D-D3278CDC6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0542F4-3351-464F-16CB-D2273DE22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8362E5-E6C4-AD50-0495-C20913ADA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9E69F8-1E99-64C8-CE90-387D50A1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8E20D5-3227-3B8E-BE80-8A8DE01A8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334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B51586-A527-D116-7685-84F450C7A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4B1EAC-A35C-BDE8-2979-E482718E5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767955-6A83-A0B3-AAE6-2423355C7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32569B1-B41A-EB81-781C-45977F832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1B4FB5-1142-834F-F2E8-F5C255A3B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945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BE9E5-AD94-5AD5-9AE8-BE4B0AD22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D9C7BF-E53B-B1FE-E298-50A043197C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4C7E7A-11C1-C1FF-6C12-DE1BA75A4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3E21B3D-8DD9-0A04-6DE9-7C241B895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8BDFAF0-9421-5BB0-DB14-4EECC84AD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8433119-1164-87A2-7CE4-3E4185B28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5324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3A8C67-AF62-D40D-6823-E2F8384E2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48451D4-FD6B-B5FE-F089-7BCF9EDFD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06C97C9-9F49-EC1A-1C2C-C11A822FD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AFC95DA-F858-3C86-3744-89A0AF2F3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F50699A-DAC3-553D-1EF4-7477BF5DB3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6E5D2A8-E8EB-EDE2-42B8-2D934D3B4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2203040-89A1-8415-B166-8C73FB794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6DC0A82-E028-FA96-0800-CF3E9229A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3915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1D4DF-79E3-F6D3-5596-8ECC0D548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B90D0BB-F3E3-496B-AF61-4DB78FB3A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E46C51-9BAD-3C11-2F19-DA263C5E0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89B4718-C6C7-2CDC-3107-78E946C5A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451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A0ECC8B-387B-BA76-63F0-2340203FC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E193059-87B2-193F-1C59-16C4877CB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4B88F1E-EADD-98D8-B51A-3F9C238D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207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DE8D4B-840D-4F9E-00C5-B4D45616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CA3619-D2C9-0544-5615-755B6BFBC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B1CF20A-FEAC-157D-59EC-5EABA0745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8BEF1E7-7B91-F9BC-B4EF-9BB605C2B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623ED9D-454A-488B-7026-98747E725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AFF29D4-1589-86F8-630D-4870412A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7244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7EC54-2AAF-48A0-414F-6C42CE2D9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AEAF838-8B7B-CFB1-D3BB-021A721467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ACECF5-D0EF-8673-BBAF-164AB1A6E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0FEE24-795B-3363-9852-E6838742D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000C267-018A-DF56-623E-B486DB5A1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241A03-659B-75EB-31B9-2C7165E2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791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8AE45A1-2161-9A05-2A11-EB88518F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7A7233-0071-A95C-BE4A-2DB535E88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B9B5B8-1819-685A-7009-6ED47AA479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5C4757-A603-E24D-9BDE-C052679AEDEB}" type="datetimeFigureOut">
              <a:rPr lang="pt-BR" smtClean="0"/>
              <a:t>19/11/2024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B30A37-2B84-DEE1-4B84-01AEA5D5E0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BF22FE5-7DAA-3125-234F-3A1604D7E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554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C39D5BDF-3DFE-98B1-1404-229622FA2887}"/>
              </a:ext>
            </a:extLst>
          </p:cNvPr>
          <p:cNvSpPr txBox="1"/>
          <p:nvPr/>
        </p:nvSpPr>
        <p:spPr>
          <a:xfrm>
            <a:off x="5665507" y="2557848"/>
            <a:ext cx="57788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rgbClr val="04D9C4"/>
                </a:solidFill>
                <a:latin typeface="Monument Extended" pitchFamily="2" charset="77"/>
              </a:rPr>
              <a:t>Planejamento</a:t>
            </a:r>
          </a:p>
          <a:p>
            <a:pPr algn="ctr"/>
            <a:r>
              <a:rPr lang="pt-BR" sz="4400" dirty="0">
                <a:solidFill>
                  <a:srgbClr val="04D9C4"/>
                </a:solidFill>
                <a:latin typeface="Monument Extended" pitchFamily="2" charset="77"/>
              </a:rPr>
              <a:t>mensal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BD0A9CE-C095-E1CB-797C-9CC641A616D4}"/>
              </a:ext>
            </a:extLst>
          </p:cNvPr>
          <p:cNvSpPr txBox="1"/>
          <p:nvPr/>
        </p:nvSpPr>
        <p:spPr>
          <a:xfrm>
            <a:off x="7558348" y="4725144"/>
            <a:ext cx="25700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  <a:latin typeface="Usual Medium" panose="020B0603030403020204" pitchFamily="34" charset="77"/>
              </a:rPr>
              <a:t>Cliente</a:t>
            </a:r>
            <a:r>
              <a:rPr lang="pt-BR" sz="1400" b="1">
                <a:solidFill>
                  <a:schemeClr val="bg1"/>
                </a:solidFill>
                <a:latin typeface="Usual Medium" panose="020B0603030403020204" pitchFamily="34" charset="77"/>
              </a:rPr>
              <a:t>: </a:t>
            </a:r>
            <a:r>
              <a:rPr lang="pt-BR" sz="1400">
                <a:solidFill>
                  <a:schemeClr val="bg1"/>
                </a:solidFill>
                <a:latin typeface="Usual Light" panose="020B0403030403020204" pitchFamily="34" charset="77"/>
              </a:rPr>
              <a:t>Agro TI</a:t>
            </a:r>
            <a:endParaRPr lang="pt-BR" sz="1400" dirty="0">
              <a:solidFill>
                <a:schemeClr val="bg1"/>
              </a:solidFill>
              <a:latin typeface="Usual Light" panose="020B0403030403020204" pitchFamily="34" charset="77"/>
            </a:endParaRPr>
          </a:p>
        </p:txBody>
      </p:sp>
      <p:pic>
        <p:nvPicPr>
          <p:cNvPr id="3" name="Imagem 2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44761535-B5E9-2606-342F-F5384E2F6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641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82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1816890" y="2224084"/>
            <a:ext cx="2410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04D9C4"/>
                </a:solidFill>
                <a:latin typeface="Monument Extended" pitchFamily="2" charset="77"/>
              </a:rPr>
              <a:t>Pilares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179234A-0372-6049-1560-6109ABE28703}"/>
              </a:ext>
            </a:extLst>
          </p:cNvPr>
          <p:cNvSpPr txBox="1"/>
          <p:nvPr/>
        </p:nvSpPr>
        <p:spPr>
          <a:xfrm>
            <a:off x="7071162" y="2070197"/>
            <a:ext cx="36649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pt-BR" sz="2800" b="0" i="0" u="none" strike="noStrike" dirty="0">
                <a:solidFill>
                  <a:srgbClr val="FFFFFF"/>
                </a:solidFill>
                <a:effectLst/>
                <a:latin typeface="Monument Extended" pitchFamily="2" charset="77"/>
              </a:rPr>
              <a:t>Distribuição </a:t>
            </a:r>
            <a:r>
              <a:rPr lang="pt-BR" sz="2800" b="1" i="0" u="none" strike="noStrike" dirty="0">
                <a:solidFill>
                  <a:srgbClr val="04D9C4"/>
                </a:solidFill>
                <a:effectLst/>
                <a:latin typeface="Monument Extended" pitchFamily="2" charset="77"/>
              </a:rPr>
              <a:t>Venda</a:t>
            </a:r>
            <a:endParaRPr lang="pt-BR" sz="2800" b="0" dirty="0">
              <a:solidFill>
                <a:srgbClr val="04D9C4"/>
              </a:solidFill>
              <a:effectLst/>
              <a:latin typeface="Monument Extended" pitchFamily="2" charset="77"/>
            </a:endParaRPr>
          </a:p>
        </p:txBody>
      </p:sp>
      <p:sp>
        <p:nvSpPr>
          <p:cNvPr id="21" name="Retângulo Arredondado 20">
            <a:extLst>
              <a:ext uri="{FF2B5EF4-FFF2-40B4-BE49-F238E27FC236}">
                <a16:creationId xmlns:a16="http://schemas.microsoft.com/office/drawing/2014/main" id="{8EB6174B-C236-CF49-2F20-31E424EC51A0}"/>
              </a:ext>
            </a:extLst>
          </p:cNvPr>
          <p:cNvSpPr/>
          <p:nvPr/>
        </p:nvSpPr>
        <p:spPr>
          <a:xfrm>
            <a:off x="7714698" y="4357740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Arredondado 21">
            <a:extLst>
              <a:ext uri="{FF2B5EF4-FFF2-40B4-BE49-F238E27FC236}">
                <a16:creationId xmlns:a16="http://schemas.microsoft.com/office/drawing/2014/main" id="{05D533AA-6E33-D683-A83F-1FD8E819750B}"/>
              </a:ext>
            </a:extLst>
          </p:cNvPr>
          <p:cNvSpPr/>
          <p:nvPr/>
        </p:nvSpPr>
        <p:spPr>
          <a:xfrm>
            <a:off x="7714698" y="3882613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Arredondado 22">
            <a:extLst>
              <a:ext uri="{FF2B5EF4-FFF2-40B4-BE49-F238E27FC236}">
                <a16:creationId xmlns:a16="http://schemas.microsoft.com/office/drawing/2014/main" id="{6B883172-55D5-E2A6-871A-744A1481E860}"/>
              </a:ext>
            </a:extLst>
          </p:cNvPr>
          <p:cNvSpPr/>
          <p:nvPr/>
        </p:nvSpPr>
        <p:spPr>
          <a:xfrm>
            <a:off x="7714698" y="3407486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F6DC3C6-CA5E-B01F-0E9A-4C7DC1966B9A}"/>
              </a:ext>
            </a:extLst>
          </p:cNvPr>
          <p:cNvSpPr txBox="1"/>
          <p:nvPr/>
        </p:nvSpPr>
        <p:spPr>
          <a:xfrm>
            <a:off x="7913947" y="3425759"/>
            <a:ext cx="92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Topo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442DD95-D177-DC5C-7F9A-A89754B78DFB}"/>
              </a:ext>
            </a:extLst>
          </p:cNvPr>
          <p:cNvSpPr txBox="1"/>
          <p:nvPr/>
        </p:nvSpPr>
        <p:spPr>
          <a:xfrm>
            <a:off x="7906576" y="3900886"/>
            <a:ext cx="9430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Meio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3B7CBE8-E8A4-6FE9-57E3-62D3E9052590}"/>
              </a:ext>
            </a:extLst>
          </p:cNvPr>
          <p:cNvSpPr txBox="1"/>
          <p:nvPr/>
        </p:nvSpPr>
        <p:spPr>
          <a:xfrm>
            <a:off x="7852515" y="4373274"/>
            <a:ext cx="1051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Fundo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70098C7D-2009-56E9-FDEB-04A1388C655F}"/>
              </a:ext>
            </a:extLst>
          </p:cNvPr>
          <p:cNvSpPr txBox="1"/>
          <p:nvPr/>
        </p:nvSpPr>
        <p:spPr>
          <a:xfrm>
            <a:off x="9686954" y="3396135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10%</a:t>
            </a:r>
          </a:p>
        </p:txBody>
      </p: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0980648E-B934-3C2F-93C7-136D9D57AC75}"/>
              </a:ext>
            </a:extLst>
          </p:cNvPr>
          <p:cNvCxnSpPr>
            <a:cxnSpLocks/>
          </p:cNvCxnSpPr>
          <p:nvPr/>
        </p:nvCxnSpPr>
        <p:spPr>
          <a:xfrm>
            <a:off x="9138994" y="3584181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EDE15041-A7C2-291E-A133-567292EAC975}"/>
              </a:ext>
            </a:extLst>
          </p:cNvPr>
          <p:cNvSpPr txBox="1"/>
          <p:nvPr/>
        </p:nvSpPr>
        <p:spPr>
          <a:xfrm>
            <a:off x="9686954" y="3879140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60%</a:t>
            </a:r>
          </a:p>
        </p:txBody>
      </p: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F0AC16C6-4516-6066-D10E-89EE6FF98BC5}"/>
              </a:ext>
            </a:extLst>
          </p:cNvPr>
          <p:cNvCxnSpPr>
            <a:cxnSpLocks/>
          </p:cNvCxnSpPr>
          <p:nvPr/>
        </p:nvCxnSpPr>
        <p:spPr>
          <a:xfrm>
            <a:off x="9138994" y="4067186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FC2B966D-C481-B9E2-639D-F2B8AD84BE5E}"/>
              </a:ext>
            </a:extLst>
          </p:cNvPr>
          <p:cNvSpPr txBox="1"/>
          <p:nvPr/>
        </p:nvSpPr>
        <p:spPr>
          <a:xfrm>
            <a:off x="9686954" y="4341171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30%</a:t>
            </a:r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B67D0F68-A181-C73F-0A67-006F1B664192}"/>
              </a:ext>
            </a:extLst>
          </p:cNvPr>
          <p:cNvCxnSpPr>
            <a:cxnSpLocks/>
          </p:cNvCxnSpPr>
          <p:nvPr/>
        </p:nvCxnSpPr>
        <p:spPr>
          <a:xfrm>
            <a:off x="9138994" y="4529217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tângulo 32">
            <a:extLst>
              <a:ext uri="{FF2B5EF4-FFF2-40B4-BE49-F238E27FC236}">
                <a16:creationId xmlns:a16="http://schemas.microsoft.com/office/drawing/2014/main" id="{FC438301-2C6E-6B25-472C-95513917D128}"/>
              </a:ext>
            </a:extLst>
          </p:cNvPr>
          <p:cNvSpPr/>
          <p:nvPr/>
        </p:nvSpPr>
        <p:spPr>
          <a:xfrm>
            <a:off x="6073141" y="2145948"/>
            <a:ext cx="45719" cy="2780145"/>
          </a:xfrm>
          <a:prstGeom prst="rect">
            <a:avLst/>
          </a:prstGeom>
          <a:solidFill>
            <a:srgbClr val="F1219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12193"/>
              </a:solidFill>
            </a:endParaRPr>
          </a:p>
        </p:txBody>
      </p:sp>
      <p:sp>
        <p:nvSpPr>
          <p:cNvPr id="2" name="Retângulo Arredondado 20">
            <a:extLst>
              <a:ext uri="{FF2B5EF4-FFF2-40B4-BE49-F238E27FC236}">
                <a16:creationId xmlns:a16="http://schemas.microsoft.com/office/drawing/2014/main" id="{BC8BCAA1-187E-CB94-8967-A74E4611D7FE}"/>
              </a:ext>
            </a:extLst>
          </p:cNvPr>
          <p:cNvSpPr/>
          <p:nvPr/>
        </p:nvSpPr>
        <p:spPr>
          <a:xfrm>
            <a:off x="2290276" y="4357740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Arredondado 21">
            <a:extLst>
              <a:ext uri="{FF2B5EF4-FFF2-40B4-BE49-F238E27FC236}">
                <a16:creationId xmlns:a16="http://schemas.microsoft.com/office/drawing/2014/main" id="{0080DE8A-31C5-4759-2452-43985760FAE6}"/>
              </a:ext>
            </a:extLst>
          </p:cNvPr>
          <p:cNvSpPr/>
          <p:nvPr/>
        </p:nvSpPr>
        <p:spPr>
          <a:xfrm>
            <a:off x="2290276" y="3882613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Arredondado 22">
            <a:extLst>
              <a:ext uri="{FF2B5EF4-FFF2-40B4-BE49-F238E27FC236}">
                <a16:creationId xmlns:a16="http://schemas.microsoft.com/office/drawing/2014/main" id="{25433489-90AD-E13E-AFA9-35BE3EDABFF3}"/>
              </a:ext>
            </a:extLst>
          </p:cNvPr>
          <p:cNvSpPr/>
          <p:nvPr/>
        </p:nvSpPr>
        <p:spPr>
          <a:xfrm>
            <a:off x="2290276" y="3407486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23">
            <a:extLst>
              <a:ext uri="{FF2B5EF4-FFF2-40B4-BE49-F238E27FC236}">
                <a16:creationId xmlns:a16="http://schemas.microsoft.com/office/drawing/2014/main" id="{A5B636C9-B69A-A133-C0C6-530EE1989969}"/>
              </a:ext>
            </a:extLst>
          </p:cNvPr>
          <p:cNvSpPr txBox="1"/>
          <p:nvPr/>
        </p:nvSpPr>
        <p:spPr>
          <a:xfrm>
            <a:off x="2489525" y="3425759"/>
            <a:ext cx="92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Ensinar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12" name="CaixaDeTexto 24">
            <a:extLst>
              <a:ext uri="{FF2B5EF4-FFF2-40B4-BE49-F238E27FC236}">
                <a16:creationId xmlns:a16="http://schemas.microsoft.com/office/drawing/2014/main" id="{3AAE74BE-334A-3632-EB62-BDBC6CD14710}"/>
              </a:ext>
            </a:extLst>
          </p:cNvPr>
          <p:cNvSpPr txBox="1"/>
          <p:nvPr/>
        </p:nvSpPr>
        <p:spPr>
          <a:xfrm>
            <a:off x="2482154" y="3900886"/>
            <a:ext cx="9430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rgbClr val="161F28"/>
                </a:solidFill>
                <a:latin typeface="Usual Light" panose="020B0403030403020204" pitchFamily="34" charset="77"/>
              </a:rPr>
              <a:t>Informar</a:t>
            </a:r>
          </a:p>
        </p:txBody>
      </p:sp>
      <p:sp>
        <p:nvSpPr>
          <p:cNvPr id="14" name="CaixaDeTexto 25">
            <a:extLst>
              <a:ext uri="{FF2B5EF4-FFF2-40B4-BE49-F238E27FC236}">
                <a16:creationId xmlns:a16="http://schemas.microsoft.com/office/drawing/2014/main" id="{E118DEDB-7D6C-8C69-A5CF-10F700282208}"/>
              </a:ext>
            </a:extLst>
          </p:cNvPr>
          <p:cNvSpPr txBox="1"/>
          <p:nvPr/>
        </p:nvSpPr>
        <p:spPr>
          <a:xfrm>
            <a:off x="2428093" y="4373274"/>
            <a:ext cx="1051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Vender</a:t>
            </a:r>
          </a:p>
        </p:txBody>
      </p:sp>
    </p:spTree>
    <p:extLst>
      <p:ext uri="{BB962C8B-B14F-4D97-AF65-F5344CB8AC3E}">
        <p14:creationId xmlns:p14="http://schemas.microsoft.com/office/powerpoint/2010/main" val="3282516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467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Primeira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68B54BA9-2E99-321C-6C92-351EE38B936B}"/>
              </a:ext>
            </a:extLst>
          </p:cNvPr>
          <p:cNvSpPr txBox="1"/>
          <p:nvPr/>
        </p:nvSpPr>
        <p:spPr>
          <a:xfrm>
            <a:off x="1566281" y="1901274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12E3085-2A79-298F-282C-8AEF2AF3C99C}"/>
              </a:ext>
            </a:extLst>
          </p:cNvPr>
          <p:cNvSpPr txBox="1"/>
          <p:nvPr/>
        </p:nvSpPr>
        <p:spPr>
          <a:xfrm>
            <a:off x="1566281" y="2189306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75262D7-9260-EDB7-48EE-0550EEA45A8E}"/>
              </a:ext>
            </a:extLst>
          </p:cNvPr>
          <p:cNvSpPr txBox="1"/>
          <p:nvPr/>
        </p:nvSpPr>
        <p:spPr>
          <a:xfrm>
            <a:off x="1572087" y="3358019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479A107-DB78-F44B-21B0-FCD6C9B5E873}"/>
              </a:ext>
            </a:extLst>
          </p:cNvPr>
          <p:cNvSpPr txBox="1"/>
          <p:nvPr/>
        </p:nvSpPr>
        <p:spPr>
          <a:xfrm>
            <a:off x="1570926" y="3701474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1129785-E8F9-D010-A26D-853BC307AC33}"/>
              </a:ext>
            </a:extLst>
          </p:cNvPr>
          <p:cNvSpPr txBox="1"/>
          <p:nvPr/>
        </p:nvSpPr>
        <p:spPr>
          <a:xfrm>
            <a:off x="1559497" y="4145455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99" name="Conector Reto 98">
            <a:extLst>
              <a:ext uri="{FF2B5EF4-FFF2-40B4-BE49-F238E27FC236}">
                <a16:creationId xmlns:a16="http://schemas.microsoft.com/office/drawing/2014/main" id="{FD1B9E04-17CC-CC69-10EA-C27B67451447}"/>
              </a:ext>
            </a:extLst>
          </p:cNvPr>
          <p:cNvCxnSpPr>
            <a:cxnSpLocks/>
          </p:cNvCxnSpPr>
          <p:nvPr/>
        </p:nvCxnSpPr>
        <p:spPr>
          <a:xfrm>
            <a:off x="4258786" y="1772816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aixaDeTexto 8">
            <a:extLst>
              <a:ext uri="{FF2B5EF4-FFF2-40B4-BE49-F238E27FC236}">
                <a16:creationId xmlns:a16="http://schemas.microsoft.com/office/drawing/2014/main" id="{8034E1D9-B7BA-2E5C-C203-6FC7A0742485}"/>
              </a:ext>
            </a:extLst>
          </p:cNvPr>
          <p:cNvSpPr txBox="1"/>
          <p:nvPr/>
        </p:nvSpPr>
        <p:spPr>
          <a:xfrm>
            <a:off x="2222711" y="1901274"/>
            <a:ext cx="15087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02/12 – segunda-feira</a:t>
            </a:r>
          </a:p>
        </p:txBody>
      </p:sp>
      <p:sp>
        <p:nvSpPr>
          <p:cNvPr id="20" name="CaixaDeTexto 10">
            <a:extLst>
              <a:ext uri="{FF2B5EF4-FFF2-40B4-BE49-F238E27FC236}">
                <a16:creationId xmlns:a16="http://schemas.microsoft.com/office/drawing/2014/main" id="{0543CD73-CC37-C2C7-40C1-48FCB055CCF8}"/>
              </a:ext>
            </a:extLst>
          </p:cNvPr>
          <p:cNvSpPr txBox="1"/>
          <p:nvPr/>
        </p:nvSpPr>
        <p:spPr>
          <a:xfrm>
            <a:off x="2225131" y="2179433"/>
            <a:ext cx="20336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Da fazenda a frota</a:t>
            </a:r>
          </a:p>
        </p:txBody>
      </p:sp>
      <p:sp>
        <p:nvSpPr>
          <p:cNvPr id="21" name="CaixaDeTexto 12">
            <a:extLst>
              <a:ext uri="{FF2B5EF4-FFF2-40B4-BE49-F238E27FC236}">
                <a16:creationId xmlns:a16="http://schemas.microsoft.com/office/drawing/2014/main" id="{6A21A5EA-1EC7-AC29-8FDB-EACBAD25A117}"/>
              </a:ext>
            </a:extLst>
          </p:cNvPr>
          <p:cNvSpPr txBox="1"/>
          <p:nvPr/>
        </p:nvSpPr>
        <p:spPr>
          <a:xfrm>
            <a:off x="2214353" y="3371631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Post estático</a:t>
            </a:r>
          </a:p>
        </p:txBody>
      </p:sp>
      <p:sp>
        <p:nvSpPr>
          <p:cNvPr id="22" name="CaixaDeTexto 14">
            <a:extLst>
              <a:ext uri="{FF2B5EF4-FFF2-40B4-BE49-F238E27FC236}">
                <a16:creationId xmlns:a16="http://schemas.microsoft.com/office/drawing/2014/main" id="{97BB2C8A-ACC4-FD09-0DC1-BA55EC94A160}"/>
              </a:ext>
            </a:extLst>
          </p:cNvPr>
          <p:cNvSpPr txBox="1"/>
          <p:nvPr/>
        </p:nvSpPr>
        <p:spPr>
          <a:xfrm>
            <a:off x="2214353" y="3701474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23" name="CaixaDeTexto 15">
            <a:extLst>
              <a:ext uri="{FF2B5EF4-FFF2-40B4-BE49-F238E27FC236}">
                <a16:creationId xmlns:a16="http://schemas.microsoft.com/office/drawing/2014/main" id="{1B11B958-2928-6DE8-0230-87DFFF8F162F}"/>
              </a:ext>
            </a:extLst>
          </p:cNvPr>
          <p:cNvSpPr txBox="1"/>
          <p:nvPr/>
        </p:nvSpPr>
        <p:spPr>
          <a:xfrm>
            <a:off x="1559496" y="4391676"/>
            <a:ext cx="26992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Destacar a Agro TI como uma empresa inovadora que oferece soluções tecnológicas completas e intuitivas para o setor agroindustrial, enfatizando o controle total das operações e a otimização da produtividade e eficiência.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4" name="CaixaDeTexto 8">
            <a:extLst>
              <a:ext uri="{FF2B5EF4-FFF2-40B4-BE49-F238E27FC236}">
                <a16:creationId xmlns:a16="http://schemas.microsoft.com/office/drawing/2014/main" id="{81A6E122-D2DD-B2D6-410D-550A5E69926F}"/>
              </a:ext>
            </a:extLst>
          </p:cNvPr>
          <p:cNvSpPr txBox="1"/>
          <p:nvPr/>
        </p:nvSpPr>
        <p:spPr>
          <a:xfrm>
            <a:off x="4368462" y="1899825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5" name="CaixaDeTexto 10">
            <a:extLst>
              <a:ext uri="{FF2B5EF4-FFF2-40B4-BE49-F238E27FC236}">
                <a16:creationId xmlns:a16="http://schemas.microsoft.com/office/drawing/2014/main" id="{D92E30DD-EFA5-5400-3BC1-3B1523EF3A64}"/>
              </a:ext>
            </a:extLst>
          </p:cNvPr>
          <p:cNvSpPr txBox="1"/>
          <p:nvPr/>
        </p:nvSpPr>
        <p:spPr>
          <a:xfrm>
            <a:off x="4368462" y="2187857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6" name="CaixaDeTexto 12">
            <a:extLst>
              <a:ext uri="{FF2B5EF4-FFF2-40B4-BE49-F238E27FC236}">
                <a16:creationId xmlns:a16="http://schemas.microsoft.com/office/drawing/2014/main" id="{5E4B5698-892E-7D87-BBCB-64FA5B626FB9}"/>
              </a:ext>
            </a:extLst>
          </p:cNvPr>
          <p:cNvSpPr txBox="1"/>
          <p:nvPr/>
        </p:nvSpPr>
        <p:spPr>
          <a:xfrm>
            <a:off x="4374268" y="3356570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7" name="CaixaDeTexto 14">
            <a:extLst>
              <a:ext uri="{FF2B5EF4-FFF2-40B4-BE49-F238E27FC236}">
                <a16:creationId xmlns:a16="http://schemas.microsoft.com/office/drawing/2014/main" id="{6BB74679-4897-17B2-DDF7-017A23C7CBCD}"/>
              </a:ext>
            </a:extLst>
          </p:cNvPr>
          <p:cNvSpPr txBox="1"/>
          <p:nvPr/>
        </p:nvSpPr>
        <p:spPr>
          <a:xfrm>
            <a:off x="4373107" y="3700025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8" name="CaixaDeTexto 15">
            <a:extLst>
              <a:ext uri="{FF2B5EF4-FFF2-40B4-BE49-F238E27FC236}">
                <a16:creationId xmlns:a16="http://schemas.microsoft.com/office/drawing/2014/main" id="{AEDA7B37-6113-0C84-8CD8-6CD3AB74B337}"/>
              </a:ext>
            </a:extLst>
          </p:cNvPr>
          <p:cNvSpPr txBox="1"/>
          <p:nvPr/>
        </p:nvSpPr>
        <p:spPr>
          <a:xfrm>
            <a:off x="4361678" y="4144006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0" name="CaixaDeTexto 8">
            <a:extLst>
              <a:ext uri="{FF2B5EF4-FFF2-40B4-BE49-F238E27FC236}">
                <a16:creationId xmlns:a16="http://schemas.microsoft.com/office/drawing/2014/main" id="{E88CEFDE-6B0F-5E10-C423-CA47ED78FAB1}"/>
              </a:ext>
            </a:extLst>
          </p:cNvPr>
          <p:cNvSpPr txBox="1"/>
          <p:nvPr/>
        </p:nvSpPr>
        <p:spPr>
          <a:xfrm>
            <a:off x="5024892" y="1899825"/>
            <a:ext cx="12811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05/12 quinta-feira</a:t>
            </a:r>
          </a:p>
        </p:txBody>
      </p:sp>
      <p:sp>
        <p:nvSpPr>
          <p:cNvPr id="31" name="CaixaDeTexto 10">
            <a:extLst>
              <a:ext uri="{FF2B5EF4-FFF2-40B4-BE49-F238E27FC236}">
                <a16:creationId xmlns:a16="http://schemas.microsoft.com/office/drawing/2014/main" id="{2E0AB43F-D7A7-16CE-6BCE-96D79E04BAB6}"/>
              </a:ext>
            </a:extLst>
          </p:cNvPr>
          <p:cNvSpPr txBox="1"/>
          <p:nvPr/>
        </p:nvSpPr>
        <p:spPr>
          <a:xfrm>
            <a:off x="5027312" y="2177984"/>
            <a:ext cx="20336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Dia Mundial do Solo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2" name="CaixaDeTexto 12">
            <a:extLst>
              <a:ext uri="{FF2B5EF4-FFF2-40B4-BE49-F238E27FC236}">
                <a16:creationId xmlns:a16="http://schemas.microsoft.com/office/drawing/2014/main" id="{84820ED4-1BE8-FAB5-99A4-527F44185AC4}"/>
              </a:ext>
            </a:extLst>
          </p:cNvPr>
          <p:cNvSpPr txBox="1"/>
          <p:nvPr/>
        </p:nvSpPr>
        <p:spPr>
          <a:xfrm>
            <a:off x="5016534" y="3370182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estático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3" name="CaixaDeTexto 14">
            <a:extLst>
              <a:ext uri="{FF2B5EF4-FFF2-40B4-BE49-F238E27FC236}">
                <a16:creationId xmlns:a16="http://schemas.microsoft.com/office/drawing/2014/main" id="{B6EEB04D-8B0A-FEC1-8F9F-FA7D4782DD91}"/>
              </a:ext>
            </a:extLst>
          </p:cNvPr>
          <p:cNvSpPr txBox="1"/>
          <p:nvPr/>
        </p:nvSpPr>
        <p:spPr>
          <a:xfrm>
            <a:off x="5016534" y="3700025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Topo</a:t>
            </a:r>
          </a:p>
        </p:txBody>
      </p:sp>
      <p:sp>
        <p:nvSpPr>
          <p:cNvPr id="34" name="CaixaDeTexto 15">
            <a:extLst>
              <a:ext uri="{FF2B5EF4-FFF2-40B4-BE49-F238E27FC236}">
                <a16:creationId xmlns:a16="http://schemas.microsoft.com/office/drawing/2014/main" id="{3C7F8C12-70C8-F499-5100-80CFC07D2F1E}"/>
              </a:ext>
            </a:extLst>
          </p:cNvPr>
          <p:cNvSpPr txBox="1"/>
          <p:nvPr/>
        </p:nvSpPr>
        <p:spPr>
          <a:xfrm>
            <a:off x="4361677" y="4390227"/>
            <a:ext cx="269928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Ressaltar a importância dos solos saudáveis para a produção agrícola sustentável e eficiente, enfatizando a conexão com o Dia Mundial do Solo e como as soluções oferecidas pela Agro podem ajudar na promoção da saúde do solo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10" name="Conector Reto 98">
            <a:extLst>
              <a:ext uri="{FF2B5EF4-FFF2-40B4-BE49-F238E27FC236}">
                <a16:creationId xmlns:a16="http://schemas.microsoft.com/office/drawing/2014/main" id="{6D7224EF-436C-67FF-63BE-7901304D0931}"/>
              </a:ext>
            </a:extLst>
          </p:cNvPr>
          <p:cNvCxnSpPr>
            <a:cxnSpLocks/>
          </p:cNvCxnSpPr>
          <p:nvPr/>
        </p:nvCxnSpPr>
        <p:spPr>
          <a:xfrm>
            <a:off x="7279151" y="1772816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aixaDeTexto 8">
            <a:extLst>
              <a:ext uri="{FF2B5EF4-FFF2-40B4-BE49-F238E27FC236}">
                <a16:creationId xmlns:a16="http://schemas.microsoft.com/office/drawing/2014/main" id="{D88CC205-7E6A-54BE-5B24-5B49C94DB4F9}"/>
              </a:ext>
            </a:extLst>
          </p:cNvPr>
          <p:cNvSpPr txBox="1"/>
          <p:nvPr/>
        </p:nvSpPr>
        <p:spPr>
          <a:xfrm>
            <a:off x="7388827" y="1899825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4" name="CaixaDeTexto 10">
            <a:extLst>
              <a:ext uri="{FF2B5EF4-FFF2-40B4-BE49-F238E27FC236}">
                <a16:creationId xmlns:a16="http://schemas.microsoft.com/office/drawing/2014/main" id="{65BBC8A8-4ADF-6794-A838-2B720F59F47D}"/>
              </a:ext>
            </a:extLst>
          </p:cNvPr>
          <p:cNvSpPr txBox="1"/>
          <p:nvPr/>
        </p:nvSpPr>
        <p:spPr>
          <a:xfrm>
            <a:off x="7388827" y="2187857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7" name="CaixaDeTexto 12">
            <a:extLst>
              <a:ext uri="{FF2B5EF4-FFF2-40B4-BE49-F238E27FC236}">
                <a16:creationId xmlns:a16="http://schemas.microsoft.com/office/drawing/2014/main" id="{D4F9B49D-56F0-8140-7EEB-E407FD57CD69}"/>
              </a:ext>
            </a:extLst>
          </p:cNvPr>
          <p:cNvSpPr txBox="1"/>
          <p:nvPr/>
        </p:nvSpPr>
        <p:spPr>
          <a:xfrm>
            <a:off x="7394633" y="3356570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8" name="CaixaDeTexto 14">
            <a:extLst>
              <a:ext uri="{FF2B5EF4-FFF2-40B4-BE49-F238E27FC236}">
                <a16:creationId xmlns:a16="http://schemas.microsoft.com/office/drawing/2014/main" id="{D9BD6B92-57F8-C713-A79D-DF3FF5740E69}"/>
              </a:ext>
            </a:extLst>
          </p:cNvPr>
          <p:cNvSpPr txBox="1"/>
          <p:nvPr/>
        </p:nvSpPr>
        <p:spPr>
          <a:xfrm>
            <a:off x="7393472" y="3700025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9" name="CaixaDeTexto 15">
            <a:extLst>
              <a:ext uri="{FF2B5EF4-FFF2-40B4-BE49-F238E27FC236}">
                <a16:creationId xmlns:a16="http://schemas.microsoft.com/office/drawing/2014/main" id="{D4F940FB-BCA5-3569-D0D8-BD95CF35D39A}"/>
              </a:ext>
            </a:extLst>
          </p:cNvPr>
          <p:cNvSpPr txBox="1"/>
          <p:nvPr/>
        </p:nvSpPr>
        <p:spPr>
          <a:xfrm>
            <a:off x="7382043" y="4144006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9" name="CaixaDeTexto 8">
            <a:extLst>
              <a:ext uri="{FF2B5EF4-FFF2-40B4-BE49-F238E27FC236}">
                <a16:creationId xmlns:a16="http://schemas.microsoft.com/office/drawing/2014/main" id="{8BD8A6AE-9321-C576-2B22-B66929C1BEE9}"/>
              </a:ext>
            </a:extLst>
          </p:cNvPr>
          <p:cNvSpPr txBox="1"/>
          <p:nvPr/>
        </p:nvSpPr>
        <p:spPr>
          <a:xfrm>
            <a:off x="8045257" y="1899825"/>
            <a:ext cx="10278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07/12 sábado</a:t>
            </a:r>
          </a:p>
        </p:txBody>
      </p:sp>
      <p:sp>
        <p:nvSpPr>
          <p:cNvPr id="35" name="CaixaDeTexto 10">
            <a:extLst>
              <a:ext uri="{FF2B5EF4-FFF2-40B4-BE49-F238E27FC236}">
                <a16:creationId xmlns:a16="http://schemas.microsoft.com/office/drawing/2014/main" id="{4A5C57AB-40F0-0AC6-4E2D-BE8C1ED356FD}"/>
              </a:ext>
            </a:extLst>
          </p:cNvPr>
          <p:cNvSpPr txBox="1"/>
          <p:nvPr/>
        </p:nvSpPr>
        <p:spPr>
          <a:xfrm>
            <a:off x="8047677" y="2177984"/>
            <a:ext cx="20336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Dia da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SIlvicultura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6" name="CaixaDeTexto 12">
            <a:extLst>
              <a:ext uri="{FF2B5EF4-FFF2-40B4-BE49-F238E27FC236}">
                <a16:creationId xmlns:a16="http://schemas.microsoft.com/office/drawing/2014/main" id="{96A632A9-5885-8C34-BC1E-29C7FE9A9D50}"/>
              </a:ext>
            </a:extLst>
          </p:cNvPr>
          <p:cNvSpPr txBox="1"/>
          <p:nvPr/>
        </p:nvSpPr>
        <p:spPr>
          <a:xfrm>
            <a:off x="8036899" y="3370182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estático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7" name="CaixaDeTexto 14">
            <a:extLst>
              <a:ext uri="{FF2B5EF4-FFF2-40B4-BE49-F238E27FC236}">
                <a16:creationId xmlns:a16="http://schemas.microsoft.com/office/drawing/2014/main" id="{375F72D5-BE50-47CA-486A-2836F28FB494}"/>
              </a:ext>
            </a:extLst>
          </p:cNvPr>
          <p:cNvSpPr txBox="1"/>
          <p:nvPr/>
        </p:nvSpPr>
        <p:spPr>
          <a:xfrm>
            <a:off x="8036899" y="3700025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Topo</a:t>
            </a:r>
          </a:p>
        </p:txBody>
      </p:sp>
      <p:sp>
        <p:nvSpPr>
          <p:cNvPr id="38" name="CaixaDeTexto 15">
            <a:extLst>
              <a:ext uri="{FF2B5EF4-FFF2-40B4-BE49-F238E27FC236}">
                <a16:creationId xmlns:a16="http://schemas.microsoft.com/office/drawing/2014/main" id="{902D6FA7-C83D-5292-921B-57468C2F45CD}"/>
              </a:ext>
            </a:extLst>
          </p:cNvPr>
          <p:cNvSpPr txBox="1"/>
          <p:nvPr/>
        </p:nvSpPr>
        <p:spPr>
          <a:xfrm>
            <a:off x="7382042" y="4390227"/>
            <a:ext cx="26992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Destacar como as soluções da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AgroTI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 otimizam a gestão florestal, enfatizando a eficiência, o crescimento sustentável e a importância do replantio e da gestão conectada no Dia da Silvicultura.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705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467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Segunda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9BBDB13F-CACE-BB16-FD6D-026AB53209C2}"/>
              </a:ext>
            </a:extLst>
          </p:cNvPr>
          <p:cNvGrpSpPr/>
          <p:nvPr/>
        </p:nvGrpSpPr>
        <p:grpSpPr>
          <a:xfrm>
            <a:off x="3345264" y="1686169"/>
            <a:ext cx="5501472" cy="3633074"/>
            <a:chOff x="1840743" y="1686169"/>
            <a:chExt cx="5501472" cy="3633074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1847528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1847528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1853334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1852173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1840744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4540033" y="1686169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2503958" y="1814627"/>
              <a:ext cx="119455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10/12 terça-feira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2506378" y="2092786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Deixe Agro TI simplificar sua vida no campo 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2495600" y="328498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2495600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1840743" y="4305029"/>
              <a:ext cx="269928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Destacar como as soluções integradas e personalizáveis da </a:t>
              </a:r>
              <a:r>
                <a:rPr lang="pt-BR" sz="1000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AgroTI</a:t>
              </a: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 podem aumentar a produtividade das operações agrícolas, tornando a gestão mais eficiente e sustentável.</a:t>
              </a:r>
            </a:p>
          </p:txBody>
        </p:sp>
        <p:sp>
          <p:nvSpPr>
            <p:cNvPr id="24" name="CaixaDeTexto 8">
              <a:extLst>
                <a:ext uri="{FF2B5EF4-FFF2-40B4-BE49-F238E27FC236}">
                  <a16:creationId xmlns:a16="http://schemas.microsoft.com/office/drawing/2014/main" id="{81A6E122-D2DD-B2D6-410D-550A5E69926F}"/>
                </a:ext>
              </a:extLst>
            </p:cNvPr>
            <p:cNvSpPr txBox="1"/>
            <p:nvPr/>
          </p:nvSpPr>
          <p:spPr>
            <a:xfrm>
              <a:off x="4649709" y="1813178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5" name="CaixaDeTexto 10">
              <a:extLst>
                <a:ext uri="{FF2B5EF4-FFF2-40B4-BE49-F238E27FC236}">
                  <a16:creationId xmlns:a16="http://schemas.microsoft.com/office/drawing/2014/main" id="{D92E30DD-EFA5-5400-3BC1-3B1523EF3A64}"/>
                </a:ext>
              </a:extLst>
            </p:cNvPr>
            <p:cNvSpPr txBox="1"/>
            <p:nvPr/>
          </p:nvSpPr>
          <p:spPr>
            <a:xfrm>
              <a:off x="4649709" y="2101210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6" name="CaixaDeTexto 12">
              <a:extLst>
                <a:ext uri="{FF2B5EF4-FFF2-40B4-BE49-F238E27FC236}">
                  <a16:creationId xmlns:a16="http://schemas.microsoft.com/office/drawing/2014/main" id="{5E4B5698-892E-7D87-BBCB-64FA5B626FB9}"/>
                </a:ext>
              </a:extLst>
            </p:cNvPr>
            <p:cNvSpPr txBox="1"/>
            <p:nvPr/>
          </p:nvSpPr>
          <p:spPr>
            <a:xfrm>
              <a:off x="4655515" y="3269923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7" name="CaixaDeTexto 14">
              <a:extLst>
                <a:ext uri="{FF2B5EF4-FFF2-40B4-BE49-F238E27FC236}">
                  <a16:creationId xmlns:a16="http://schemas.microsoft.com/office/drawing/2014/main" id="{6BB74679-4897-17B2-DDF7-017A23C7CBCD}"/>
                </a:ext>
              </a:extLst>
            </p:cNvPr>
            <p:cNvSpPr txBox="1"/>
            <p:nvPr/>
          </p:nvSpPr>
          <p:spPr>
            <a:xfrm>
              <a:off x="4654354" y="3613378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8" name="CaixaDeTexto 15">
              <a:extLst>
                <a:ext uri="{FF2B5EF4-FFF2-40B4-BE49-F238E27FC236}">
                  <a16:creationId xmlns:a16="http://schemas.microsoft.com/office/drawing/2014/main" id="{AEDA7B37-6113-0C84-8CD8-6CD3AB74B337}"/>
                </a:ext>
              </a:extLst>
            </p:cNvPr>
            <p:cNvSpPr txBox="1"/>
            <p:nvPr/>
          </p:nvSpPr>
          <p:spPr>
            <a:xfrm>
              <a:off x="4642925" y="4057359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0" name="CaixaDeTexto 8">
              <a:extLst>
                <a:ext uri="{FF2B5EF4-FFF2-40B4-BE49-F238E27FC236}">
                  <a16:creationId xmlns:a16="http://schemas.microsoft.com/office/drawing/2014/main" id="{E88CEFDE-6B0F-5E10-C423-CA47ED78FAB1}"/>
                </a:ext>
              </a:extLst>
            </p:cNvPr>
            <p:cNvSpPr txBox="1"/>
            <p:nvPr/>
          </p:nvSpPr>
          <p:spPr>
            <a:xfrm>
              <a:off x="5306139" y="1813178"/>
              <a:ext cx="127310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12/12 quinta-feira</a:t>
              </a:r>
            </a:p>
          </p:txBody>
        </p:sp>
        <p:sp>
          <p:nvSpPr>
            <p:cNvPr id="31" name="CaixaDeTexto 10">
              <a:extLst>
                <a:ext uri="{FF2B5EF4-FFF2-40B4-BE49-F238E27FC236}">
                  <a16:creationId xmlns:a16="http://schemas.microsoft.com/office/drawing/2014/main" id="{2E0AB43F-D7A7-16CE-6BCE-96D79E04BAB6}"/>
                </a:ext>
              </a:extLst>
            </p:cNvPr>
            <p:cNvSpPr txBox="1"/>
            <p:nvPr/>
          </p:nvSpPr>
          <p:spPr>
            <a:xfrm>
              <a:off x="5308559" y="2091337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Domine sua frota com inteligência</a:t>
              </a:r>
            </a:p>
          </p:txBody>
        </p:sp>
        <p:sp>
          <p:nvSpPr>
            <p:cNvPr id="32" name="CaixaDeTexto 12">
              <a:extLst>
                <a:ext uri="{FF2B5EF4-FFF2-40B4-BE49-F238E27FC236}">
                  <a16:creationId xmlns:a16="http://schemas.microsoft.com/office/drawing/2014/main" id="{84820ED4-1BE8-FAB5-99A4-527F44185AC4}"/>
                </a:ext>
              </a:extLst>
            </p:cNvPr>
            <p:cNvSpPr txBox="1"/>
            <p:nvPr/>
          </p:nvSpPr>
          <p:spPr>
            <a:xfrm>
              <a:off x="5297781" y="3283535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3" name="CaixaDeTexto 14">
              <a:extLst>
                <a:ext uri="{FF2B5EF4-FFF2-40B4-BE49-F238E27FC236}">
                  <a16:creationId xmlns:a16="http://schemas.microsoft.com/office/drawing/2014/main" id="{B6EEB04D-8B0A-FEC1-8F9F-FA7D4782DD91}"/>
                </a:ext>
              </a:extLst>
            </p:cNvPr>
            <p:cNvSpPr txBox="1"/>
            <p:nvPr/>
          </p:nvSpPr>
          <p:spPr>
            <a:xfrm>
              <a:off x="5297781" y="3613378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34" name="CaixaDeTexto 15">
              <a:extLst>
                <a:ext uri="{FF2B5EF4-FFF2-40B4-BE49-F238E27FC236}">
                  <a16:creationId xmlns:a16="http://schemas.microsoft.com/office/drawing/2014/main" id="{3C7F8C12-70C8-F499-5100-80CFC07D2F1E}"/>
                </a:ext>
              </a:extLst>
            </p:cNvPr>
            <p:cNvSpPr txBox="1"/>
            <p:nvPr/>
          </p:nvSpPr>
          <p:spPr>
            <a:xfrm>
              <a:off x="4642924" y="4303580"/>
              <a:ext cx="269928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Mostrar como as soluções completas da </a:t>
              </a:r>
              <a:r>
                <a:rPr lang="pt-BR" sz="1000" u="none" strike="noStrike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AgroTI</a:t>
              </a:r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 podem otimizar a gestão de frotas, eliminando custos inesperados, melhorando o planejamento de manutenções e maximizando a vida útil dos veículos.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6735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467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Terceira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AF57DFB-92D4-2CB5-5A34-E85B4452A71E}"/>
              </a:ext>
            </a:extLst>
          </p:cNvPr>
          <p:cNvGrpSpPr/>
          <p:nvPr/>
        </p:nvGrpSpPr>
        <p:grpSpPr>
          <a:xfrm>
            <a:off x="3345264" y="1686169"/>
            <a:ext cx="5501472" cy="3940850"/>
            <a:chOff x="1789297" y="1686169"/>
            <a:chExt cx="5501472" cy="3940850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1796082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1796082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1801888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1800727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1789298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4488587" y="1686169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2452512" y="1814627"/>
              <a:ext cx="119455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17/12 terça-feira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2454932" y="2092786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Sua frota, suas regras</a:t>
              </a: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2444154" y="328498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2444154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1789297" y="4305029"/>
              <a:ext cx="269928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Destacar como a </a:t>
              </a:r>
              <a:r>
                <a:rPr lang="pt-BR" sz="1000" u="none" strike="noStrike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AgroTI</a:t>
              </a:r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 oferece soluções flexíveis e personalizáveis para gestão de frotas, permitindo que cada negócio ajuste os modelos conforme suas necessidades e obtenha resultados excepcionais.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4" name="CaixaDeTexto 8">
              <a:extLst>
                <a:ext uri="{FF2B5EF4-FFF2-40B4-BE49-F238E27FC236}">
                  <a16:creationId xmlns:a16="http://schemas.microsoft.com/office/drawing/2014/main" id="{81A6E122-D2DD-B2D6-410D-550A5E69926F}"/>
                </a:ext>
              </a:extLst>
            </p:cNvPr>
            <p:cNvSpPr txBox="1"/>
            <p:nvPr/>
          </p:nvSpPr>
          <p:spPr>
            <a:xfrm>
              <a:off x="4598263" y="1813178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5" name="CaixaDeTexto 10">
              <a:extLst>
                <a:ext uri="{FF2B5EF4-FFF2-40B4-BE49-F238E27FC236}">
                  <a16:creationId xmlns:a16="http://schemas.microsoft.com/office/drawing/2014/main" id="{D92E30DD-EFA5-5400-3BC1-3B1523EF3A64}"/>
                </a:ext>
              </a:extLst>
            </p:cNvPr>
            <p:cNvSpPr txBox="1"/>
            <p:nvPr/>
          </p:nvSpPr>
          <p:spPr>
            <a:xfrm>
              <a:off x="4598263" y="2101210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6" name="CaixaDeTexto 12">
              <a:extLst>
                <a:ext uri="{FF2B5EF4-FFF2-40B4-BE49-F238E27FC236}">
                  <a16:creationId xmlns:a16="http://schemas.microsoft.com/office/drawing/2014/main" id="{5E4B5698-892E-7D87-BBCB-64FA5B626FB9}"/>
                </a:ext>
              </a:extLst>
            </p:cNvPr>
            <p:cNvSpPr txBox="1"/>
            <p:nvPr/>
          </p:nvSpPr>
          <p:spPr>
            <a:xfrm>
              <a:off x="4604069" y="3269923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7" name="CaixaDeTexto 14">
              <a:extLst>
                <a:ext uri="{FF2B5EF4-FFF2-40B4-BE49-F238E27FC236}">
                  <a16:creationId xmlns:a16="http://schemas.microsoft.com/office/drawing/2014/main" id="{6BB74679-4897-17B2-DDF7-017A23C7CBCD}"/>
                </a:ext>
              </a:extLst>
            </p:cNvPr>
            <p:cNvSpPr txBox="1"/>
            <p:nvPr/>
          </p:nvSpPr>
          <p:spPr>
            <a:xfrm>
              <a:off x="4602908" y="3613378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8" name="CaixaDeTexto 15">
              <a:extLst>
                <a:ext uri="{FF2B5EF4-FFF2-40B4-BE49-F238E27FC236}">
                  <a16:creationId xmlns:a16="http://schemas.microsoft.com/office/drawing/2014/main" id="{AEDA7B37-6113-0C84-8CD8-6CD3AB74B337}"/>
                </a:ext>
              </a:extLst>
            </p:cNvPr>
            <p:cNvSpPr txBox="1"/>
            <p:nvPr/>
          </p:nvSpPr>
          <p:spPr>
            <a:xfrm>
              <a:off x="4591479" y="4057359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0" name="CaixaDeTexto 8">
              <a:extLst>
                <a:ext uri="{FF2B5EF4-FFF2-40B4-BE49-F238E27FC236}">
                  <a16:creationId xmlns:a16="http://schemas.microsoft.com/office/drawing/2014/main" id="{E88CEFDE-6B0F-5E10-C423-CA47ED78FAB1}"/>
                </a:ext>
              </a:extLst>
            </p:cNvPr>
            <p:cNvSpPr txBox="1"/>
            <p:nvPr/>
          </p:nvSpPr>
          <p:spPr>
            <a:xfrm>
              <a:off x="5254693" y="1813178"/>
              <a:ext cx="127310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19/12 quinta-feira</a:t>
              </a:r>
            </a:p>
          </p:txBody>
        </p:sp>
        <p:sp>
          <p:nvSpPr>
            <p:cNvPr id="31" name="CaixaDeTexto 10">
              <a:extLst>
                <a:ext uri="{FF2B5EF4-FFF2-40B4-BE49-F238E27FC236}">
                  <a16:creationId xmlns:a16="http://schemas.microsoft.com/office/drawing/2014/main" id="{2E0AB43F-D7A7-16CE-6BCE-96D79E04BAB6}"/>
                </a:ext>
              </a:extLst>
            </p:cNvPr>
            <p:cNvSpPr txBox="1"/>
            <p:nvPr/>
          </p:nvSpPr>
          <p:spPr>
            <a:xfrm>
              <a:off x="5257113" y="2091337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Descomplicando a gestão de frota</a:t>
              </a:r>
            </a:p>
          </p:txBody>
        </p:sp>
        <p:sp>
          <p:nvSpPr>
            <p:cNvPr id="32" name="CaixaDeTexto 12">
              <a:extLst>
                <a:ext uri="{FF2B5EF4-FFF2-40B4-BE49-F238E27FC236}">
                  <a16:creationId xmlns:a16="http://schemas.microsoft.com/office/drawing/2014/main" id="{84820ED4-1BE8-FAB5-99A4-527F44185AC4}"/>
                </a:ext>
              </a:extLst>
            </p:cNvPr>
            <p:cNvSpPr txBox="1"/>
            <p:nvPr/>
          </p:nvSpPr>
          <p:spPr>
            <a:xfrm>
              <a:off x="5246335" y="3283535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3" name="CaixaDeTexto 14">
              <a:extLst>
                <a:ext uri="{FF2B5EF4-FFF2-40B4-BE49-F238E27FC236}">
                  <a16:creationId xmlns:a16="http://schemas.microsoft.com/office/drawing/2014/main" id="{B6EEB04D-8B0A-FEC1-8F9F-FA7D4782DD91}"/>
                </a:ext>
              </a:extLst>
            </p:cNvPr>
            <p:cNvSpPr txBox="1"/>
            <p:nvPr/>
          </p:nvSpPr>
          <p:spPr>
            <a:xfrm>
              <a:off x="5246335" y="3613378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34" name="CaixaDeTexto 15">
              <a:extLst>
                <a:ext uri="{FF2B5EF4-FFF2-40B4-BE49-F238E27FC236}">
                  <a16:creationId xmlns:a16="http://schemas.microsoft.com/office/drawing/2014/main" id="{3C7F8C12-70C8-F499-5100-80CFC07D2F1E}"/>
                </a:ext>
              </a:extLst>
            </p:cNvPr>
            <p:cNvSpPr txBox="1"/>
            <p:nvPr/>
          </p:nvSpPr>
          <p:spPr>
            <a:xfrm>
              <a:off x="4591478" y="4303580"/>
              <a:ext cx="269928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Destacar os principais benefícios e funcionalidades das soluções da </a:t>
              </a:r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AgroTI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 para a gestão de frotas, de forma clara e atrativa, incentivando o contato para mais informações. Ressaltar a importância do planejamento detalhado para a manutenção preventiva e o aumento da vida útil dos equipamentos. 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9301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Estátu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431EF02-B144-CA56-8DD5-8F332C0DB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51855" y="0"/>
            <a:ext cx="10287000" cy="68580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507C3CBA-28EB-FA5A-4FA4-72E9A39CCED8}"/>
              </a:ext>
            </a:extLst>
          </p:cNvPr>
          <p:cNvSpPr txBox="1"/>
          <p:nvPr/>
        </p:nvSpPr>
        <p:spPr>
          <a:xfrm>
            <a:off x="7035145" y="3075057"/>
            <a:ext cx="3742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04D9C4"/>
                </a:solidFill>
                <a:latin typeface="Monument Extended" pitchFamily="2" charset="77"/>
              </a:rPr>
              <a:t>Obrigada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BA78E0C-686D-60B5-3D24-198E80997B13}"/>
              </a:ext>
            </a:extLst>
          </p:cNvPr>
          <p:cNvSpPr txBox="1"/>
          <p:nvPr/>
        </p:nvSpPr>
        <p:spPr>
          <a:xfrm>
            <a:off x="7814821" y="3782943"/>
            <a:ext cx="1979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  <a:latin typeface="Usual Light" panose="020B0403030403020204" pitchFamily="34" charset="77"/>
              </a:rPr>
              <a:t>Equipe Musa Criativa</a:t>
            </a:r>
          </a:p>
        </p:txBody>
      </p:sp>
      <p:pic>
        <p:nvPicPr>
          <p:cNvPr id="12" name="Imagem 11" descr="Desenho de animal com a boca aberta&#10;&#10;Descrição gerada automaticamente com confiança baixa">
            <a:extLst>
              <a:ext uri="{FF2B5EF4-FFF2-40B4-BE49-F238E27FC236}">
                <a16:creationId xmlns:a16="http://schemas.microsoft.com/office/drawing/2014/main" id="{AA80A81E-0FAA-5226-E947-CCB2D4BD5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159" y="6136848"/>
            <a:ext cx="1038951" cy="46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423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2988</TotalTime>
  <Words>424</Words>
  <Application>Microsoft Office PowerPoint</Application>
  <PresentationFormat>Widescreen</PresentationFormat>
  <Paragraphs>97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Monument Extended</vt:lpstr>
      <vt:lpstr>Usual</vt:lpstr>
      <vt:lpstr>Usual Light</vt:lpstr>
      <vt:lpstr>Usual Medium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Caroline Piotto</dc:creator>
  <cp:lastModifiedBy>Musa Criativa</cp:lastModifiedBy>
  <cp:revision>358</cp:revision>
  <dcterms:created xsi:type="dcterms:W3CDTF">2024-03-13T13:18:45Z</dcterms:created>
  <dcterms:modified xsi:type="dcterms:W3CDTF">2024-11-19T17:19:21Z</dcterms:modified>
</cp:coreProperties>
</file>

<file path=docProps/thumbnail.jpeg>
</file>